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F5128-ACC4-4EE9-BCDC-31F47F75A860}" v="23" dt="2024-10-09T09:28:05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-Anne Hodgson" userId="937b7342-8eef-4789-935a-bdbd6f510447" providerId="ADAL" clId="{87BF5128-ACC4-4EE9-BCDC-31F47F75A860}"/>
    <pc:docChg chg="modSld">
      <pc:chgData name="Kelly-Anne Hodgson" userId="937b7342-8eef-4789-935a-bdbd6f510447" providerId="ADAL" clId="{87BF5128-ACC4-4EE9-BCDC-31F47F75A860}" dt="2024-10-09T13:46:16.400" v="12" actId="20577"/>
      <pc:docMkLst>
        <pc:docMk/>
      </pc:docMkLst>
      <pc:sldChg chg="modSp mod">
        <pc:chgData name="Kelly-Anne Hodgson" userId="937b7342-8eef-4789-935a-bdbd6f510447" providerId="ADAL" clId="{87BF5128-ACC4-4EE9-BCDC-31F47F75A860}" dt="2024-10-09T13:46:16.400" v="12" actId="20577"/>
        <pc:sldMkLst>
          <pc:docMk/>
          <pc:sldMk cId="3613138187" sldId="257"/>
        </pc:sldMkLst>
        <pc:spChg chg="mod">
          <ac:chgData name="Kelly-Anne Hodgson" userId="937b7342-8eef-4789-935a-bdbd6f510447" providerId="ADAL" clId="{87BF5128-ACC4-4EE9-BCDC-31F47F75A860}" dt="2024-10-09T13:46:16.400" v="12" actId="20577"/>
          <ac:spMkLst>
            <pc:docMk/>
            <pc:sldMk cId="3613138187" sldId="257"/>
            <ac:spMk id="3" creationId="{87EA3EDE-C5C4-741E-5DD3-95C03E1306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5CD6-95E6-8E51-768A-032B3E82C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0FAF-3DA4-ED04-E367-6E0336F8C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8FB0-87F6-8264-FF75-36B171E8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A832D-CA4C-890A-267E-921C867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B2DB3-709A-C582-D37F-E06C4E0F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8336-53A2-B549-59FD-E0922EF4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C4D6B-F0B5-9088-B0FD-DD914705F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0CEC-C5C0-AE09-5096-7C0B1D9D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7AF0B-B182-7EED-9ED0-A4A852B6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8409E-3B7E-61A1-494C-606759B2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7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A5529-69CD-F34B-6794-B9E46B504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AD0A4-C3BF-2E1C-0AC8-A7ACD05D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EADE-19DD-C9B3-2A81-0AC94487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F797-5350-A91F-25A4-763A69F6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3386B-5FA2-3DDE-4F6A-998DEEB6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4F37-412F-244D-93FE-2C6189E3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57C9-88DC-D25C-C0AC-F61A126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22D25-55BB-3BB9-897B-7DBC0E5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FFD7-12AB-8FBC-A214-03530482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21CD-8E6F-0566-1ABF-23F89835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2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C658-D4E3-58F4-C63C-6692F2E6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7A393-EEB8-C478-8349-40410329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101E-E4BF-F6BA-86D3-F866C77F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6DB92-C29F-ED41-B134-A0E6B8C2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9DC4-1101-AD46-273E-B6C88F5D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9F72-C239-8E65-E587-AE4DF8D2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E3B1-2556-C535-984F-423A452C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73894-C369-DE31-2396-318D3E07C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7EA99-F970-14EE-C983-117A3C1E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0B4B-2BCB-939E-246B-4D024142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7F5C0-F2F0-9B2C-F315-009BB2AE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9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900D-893A-453A-224E-225A2E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A1CB0-B5FF-D4D5-DD67-3376C9FE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53F60-893C-E4CC-A455-6E97EC997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48F63-4CBD-1F61-4D4B-1CD867955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4708-202C-565F-C936-C7ECCFE1F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97E21-FE9B-4973-F581-753C72AC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AD71B-9971-BD9B-2ABE-CABD6B5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FF393-F658-3D05-6373-38CEB3B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9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182F-6683-CD74-7229-217EC30E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8C589-99AC-54D2-B138-A0541B5F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F100C-2093-CE00-3357-E1A855FA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41A15-19BE-2FCF-254A-49A05492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AD377-BB0E-760A-8A7B-70B56A5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3EB83-309D-B3B9-E42C-8A894970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69AC0-7971-2D14-14D2-60957F15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7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F5DC-6AB5-BB99-2CE2-67ACA0E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5FC7-B4E0-61D9-A1D4-2DECBC4D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6FCE4-F384-1115-276C-2CF791F2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86099-B427-9B7A-5770-42E1D8F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4F16E-91F6-2C69-C4FD-E9D4B788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C19C0-4D9A-373B-3600-B1DB91B4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4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0DF8-35CB-B813-E867-A8481771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AB24B-6290-5C2E-8722-F6E8A8792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4E2C9-5EBD-EE9F-E9ED-5F76E41DA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A32E4-AEDB-B6FB-4015-B5E0FC0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1312B-A164-6A3F-1B3A-FA59508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9CAA-E219-A70B-3109-EE972C16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CB690-C3A0-867F-7E37-DFBDF762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0A2CC-9C82-4650-972B-C7E937705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ED8EC-2CED-6EA7-F5F1-62F8153D4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2FFD-F536-4272-98FE-4F1E66FECB71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75B0B-8E37-0DF9-6AAC-63431A947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4E743-69C1-A7FB-9F57-068ACDEF7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4777-8278-4932-A58D-2C35E4CE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E814E-D7CB-1CAE-3018-C7A918717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17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CA120-BB38-6BBA-4196-94B9DAF9B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08" y="4727280"/>
            <a:ext cx="10207804" cy="204348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Published October 2024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Presented by: Alison Taylor-Prow, Chair of the LLR Learning &amp; Development Subgroup</a:t>
            </a:r>
          </a:p>
        </p:txBody>
      </p:sp>
      <p:sp>
        <p:nvSpPr>
          <p:cNvPr id="9" name="Partial Circle 8" descr="Books stacked on a wooden table">
            <a:extLst>
              <a:ext uri="{FF2B5EF4-FFF2-40B4-BE49-F238E27FC236}">
                <a16:creationId xmlns:a16="http://schemas.microsoft.com/office/drawing/2014/main" id="{75748CB4-CE8B-EF41-94F1-F1B4775FD1C3}"/>
              </a:ext>
            </a:extLst>
          </p:cNvPr>
          <p:cNvSpPr/>
          <p:nvPr/>
        </p:nvSpPr>
        <p:spPr>
          <a:xfrm>
            <a:off x="-4041040" y="0"/>
            <a:ext cx="8046663" cy="6858000"/>
          </a:xfrm>
          <a:prstGeom prst="pie">
            <a:avLst>
              <a:gd name="adj1" fmla="val 16210367"/>
              <a:gd name="adj2" fmla="val 5422655"/>
            </a:avLst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A5893776-A757-81B7-8C26-BC6F6A597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247534" y="-3662096"/>
            <a:ext cx="7888933" cy="7324190"/>
          </a:xfrm>
          <a:prstGeom prst="pie">
            <a:avLst>
              <a:gd name="adj1" fmla="val 10795592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he Leicester Safeguarding Adults Board logo">
            <a:extLst>
              <a:ext uri="{FF2B5EF4-FFF2-40B4-BE49-F238E27FC236}">
                <a16:creationId xmlns:a16="http://schemas.microsoft.com/office/drawing/2014/main" id="{B028EB88-CD5A-A611-025E-036A5E4B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86" y="1324018"/>
            <a:ext cx="2569635" cy="1336498"/>
          </a:xfrm>
          <a:prstGeom prst="rect">
            <a:avLst/>
          </a:prstGeom>
        </p:spPr>
      </p:pic>
      <p:pic>
        <p:nvPicPr>
          <p:cNvPr id="7" name="Picture 6" descr="The Leicestershire and Rutland Safeguarding Adults Board logo">
            <a:extLst>
              <a:ext uri="{FF2B5EF4-FFF2-40B4-BE49-F238E27FC236}">
                <a16:creationId xmlns:a16="http://schemas.microsoft.com/office/drawing/2014/main" id="{E15C691B-9E25-115D-98A6-254FD9BFC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01" y="116393"/>
            <a:ext cx="3201816" cy="10587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27D3CE-C070-72A9-3CC7-C86F680BB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0E3A0-D382-48B0-C2D5-959BEE090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83" y="1550686"/>
            <a:ext cx="9793883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briefing to the </a:t>
            </a:r>
            <a:b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Leicester, Leicestershire, and Rutland (LLR) guidance:</a:t>
            </a:r>
            <a:b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 To Self-Neglect (including Hoarding)</a:t>
            </a:r>
          </a:p>
        </p:txBody>
      </p:sp>
    </p:spTree>
    <p:extLst>
      <p:ext uri="{BB962C8B-B14F-4D97-AF65-F5344CB8AC3E}">
        <p14:creationId xmlns:p14="http://schemas.microsoft.com/office/powerpoint/2010/main" val="111567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5" y="11017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E368F-6BDF-A8A9-3A31-F166D51A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184" y="389750"/>
            <a:ext cx="4912023" cy="5968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9710A2-3838-B446-2B58-3C7A75393B90}"/>
              </a:ext>
            </a:extLst>
          </p:cNvPr>
          <p:cNvSpPr txBox="1"/>
          <p:nvPr/>
        </p:nvSpPr>
        <p:spPr>
          <a:xfrm>
            <a:off x="444793" y="1669312"/>
            <a:ext cx="584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pages 18, 19 and 20 of the procedure for further clutter </a:t>
            </a:r>
          </a:p>
          <a:p>
            <a:r>
              <a:rPr lang="en-GB" dirty="0"/>
              <a:t>Index rating examples...</a:t>
            </a:r>
          </a:p>
        </p:txBody>
      </p:sp>
    </p:spTree>
    <p:extLst>
      <p:ext uri="{BB962C8B-B14F-4D97-AF65-F5344CB8AC3E}">
        <p14:creationId xmlns:p14="http://schemas.microsoft.com/office/powerpoint/2010/main" val="118663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5" y="11017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710A2-3838-B446-2B58-3C7A75393B90}"/>
              </a:ext>
            </a:extLst>
          </p:cNvPr>
          <p:cNvSpPr txBox="1"/>
          <p:nvPr/>
        </p:nvSpPr>
        <p:spPr>
          <a:xfrm>
            <a:off x="4631246" y="910943"/>
            <a:ext cx="573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Low, Medium and High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6F310-281B-39B3-A88D-3B02E7AAF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05" y="1584742"/>
            <a:ext cx="9242629" cy="49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00" y="6930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3" y="11017"/>
            <a:ext cx="404774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1" y="1394870"/>
            <a:ext cx="6585055" cy="47765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2, pages 21-26 provide </a:t>
            </a: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templates for multi-agency meetings.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from audits and reviews indicate that professionals do not consistently document their actions using the multi-agency templates.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use the templates</a:t>
            </a:r>
            <a:endParaRPr lang="en-GB" b="1" u="sng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76667-CF76-3D6C-5F41-A3ED2118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75" y="675528"/>
            <a:ext cx="42767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6" y="-11017"/>
            <a:ext cx="404774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1" y="1394870"/>
            <a:ext cx="11546958" cy="52149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is designed to support practitioners to identify and respond to all levels of risk in self-neglect and hoarding.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built on the research and the available legal frameworks around self-neglect, hoarding and safeguarding.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replaces the VARM.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</a:t>
            </a:r>
            <a:r>
              <a:rPr lang="en-GB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not, specify which agencies need to be involved nor does it prescribe any specific actions that may need to be taken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you require support when working with adults who self-neglect or hoard, please speak to your line manager or agency safeguarding team or lead.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Self-neglect and hoarding is a complex issue, </a:t>
            </a:r>
            <a:r>
              <a:rPr lang="en-GB" sz="18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it’s important agencies work together.</a:t>
            </a: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6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-11017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guidance will support you as a front line professional to work with people who are at risk of self-neglecting or hoarding. It replaces the LLR Vulnerable Adults Risk Management Guidance (VARM).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provides a risk assessment tool to support you to identify whether the person’s self-neglect or hoarding is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low, moderate, or high risk.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 person is assessed as low or moderate risk, you should work flexibly with the person and colleagues in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multi-agency approach to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the best outcomes for them.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</a:t>
            </a:r>
            <a:r>
              <a:rPr lang="en-GB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not, specify which agencies need to be involved nor does it prescribe any specific actions that may need to be taken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decide the responses based on the person’s individual circumstances as well as the eligibility criteria of partner agencies.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A7B546-7DF0-70CF-DBB3-623C4C56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13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13" y="88679"/>
            <a:ext cx="9709298" cy="867574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97" y="1418962"/>
            <a:ext cx="10515600" cy="42218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latin typeface="Arial" panose="020B0604020202020204" pitchFamily="34" charset="0"/>
              </a:rPr>
              <a:t>To introduce LLR to the new self neglect and hoarding guidance and the supporting 7 minute briefings.</a:t>
            </a:r>
          </a:p>
          <a:p>
            <a:pPr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Arial" panose="020B0604020202020204" pitchFamily="34" charset="0"/>
              </a:rPr>
              <a:t>To explain that after 1</a:t>
            </a:r>
            <a:r>
              <a:rPr lang="en-GB" sz="2000" baseline="30000" dirty="0">
                <a:latin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</a:rPr>
              <a:t> December the VARM (Vulnerable Adults at Risk Management) is no longer in use.</a:t>
            </a:r>
            <a:br>
              <a:rPr lang="en-GB" sz="2000" dirty="0">
                <a:latin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explain the criteria for self neglect under the Care Act. </a:t>
            </a:r>
            <a:b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</a:rPr>
              <a:t>To present the three levels of risk defined in the procedure and explain roles and responsibilities at each level.</a:t>
            </a:r>
          </a:p>
          <a:p>
            <a:pPr>
              <a:lnSpc>
                <a:spcPct val="120000"/>
              </a:lnSpc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</a:rPr>
              <a:t>To highlight how to address professional differences.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8" y="11017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8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people self-neglect and hoard?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5" y="1786381"/>
            <a:ext cx="10985205" cy="470649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complex interconnecting social, psychological, and contextual reasons why people self-neglect or hoard, key reasons are: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self-neglect and hoarding are associated with some kind of trauma.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and social changes due to ageing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injury, sometimes related to alcohol consumption, dementia, stroke accident or other neurological causes.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Addictions- this can be substances or items such as newspapers or animals.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Self-neglect and hoarding can be an indicator of mental distress however, many people who hoard do not have an additional psychiatric disorder. 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Psychological Society (2024) &amp; Research in Practice (2020)</a:t>
            </a:r>
          </a:p>
          <a:p>
            <a:pPr marL="127000" marR="461645" indent="0">
              <a:spcAft>
                <a:spcPts val="0"/>
              </a:spcAft>
              <a:buNone/>
            </a:pP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63" y="11017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8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self-neglect or hoarding a safeguarding concern?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" y="5509"/>
            <a:ext cx="404774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08" y="1821887"/>
            <a:ext cx="11546958" cy="52149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person’s self-neglect or hoarding is impacting on their well-being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care and support needs (whether or not the local authority is meeting any of those needs). 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because of those care and support needs they are unable to protect themselves from neglect.</a:t>
            </a: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8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174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8" y="-1500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Centring the voice of the adult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17"/>
            <a:ext cx="404774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1" y="1394870"/>
            <a:ext cx="11546958" cy="52149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chat bubbles&#10;&#10;Description automatically generated">
            <a:extLst>
              <a:ext uri="{FF2B5EF4-FFF2-40B4-BE49-F238E27FC236}">
                <a16:creationId xmlns:a16="http://schemas.microsoft.com/office/drawing/2014/main" id="{DEA9F4C2-186F-CAD0-FC02-BEC0CA9F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2" y="1310557"/>
            <a:ext cx="8983818" cy="3904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6460B-7563-A3CE-4C9A-70947C8BC94C}"/>
              </a:ext>
            </a:extLst>
          </p:cNvPr>
          <p:cNvSpPr txBox="1"/>
          <p:nvPr/>
        </p:nvSpPr>
        <p:spPr>
          <a:xfrm>
            <a:off x="444793" y="5463130"/>
            <a:ext cx="11392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Self-neglect or hoarding can occur in people of any race or culture. However, it is important that professionals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an awareness of the person’s cultural heritage. You cannot be an expert in every culture.</a:t>
            </a:r>
          </a:p>
          <a:p>
            <a:pPr algn="r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(Research in Practice, 2020).</a:t>
            </a:r>
          </a:p>
          <a:p>
            <a:endParaRPr lang="en-GB" dirty="0"/>
          </a:p>
        </p:txBody>
      </p:sp>
      <p:pic>
        <p:nvPicPr>
          <p:cNvPr id="16" name="Graphic 15" descr="Group of people with solid fill">
            <a:extLst>
              <a:ext uri="{FF2B5EF4-FFF2-40B4-BE49-F238E27FC236}">
                <a16:creationId xmlns:a16="http://schemas.microsoft.com/office/drawing/2014/main" id="{BEABF83E-7ED6-1BCD-6AAE-D63D9F41D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9903" y="1803481"/>
            <a:ext cx="2287817" cy="22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risk and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3" y="11017"/>
            <a:ext cx="404774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EDE-C5C4-741E-5DD3-95C03E13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1" y="1394870"/>
            <a:ext cx="11546958" cy="52149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Practitioner has a concern that a person is self-neglecting, in all situations please:</a:t>
            </a:r>
            <a:endParaRPr lang="en-GB" sz="18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Assess the person’s circumstances using the LLR Self-Neglect  (including hoarding) Guidance.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Does the adult have care and support needs arising from a physical or mental impairment? 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 decision specific (e.g. care and support needs, medication management, etc) capacity assessment required?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 the person had key decisions regarding social care and health needs assessed under the MCA?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the adults views regarding the self-neglect concerns and what outcomes do they want?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there any carers involved?</a:t>
            </a:r>
          </a:p>
          <a:p>
            <a:pPr>
              <a:lnSpc>
                <a:spcPct val="150000"/>
              </a:lnSpc>
            </a:pPr>
            <a:r>
              <a:rPr lang="en-GB" sz="1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Does the self-neglect impact on any other adults at risk or children? </a:t>
            </a:r>
          </a:p>
          <a:p>
            <a:pPr>
              <a:lnSpc>
                <a:spcPct val="150000"/>
              </a:lnSpc>
            </a:pPr>
            <a:endParaRPr lang="en-GB" sz="18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5600" marR="53149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7000" marR="531495" indent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GB" sz="1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5" y="11017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A3CFCBE-6309-96AE-CDE0-657D3568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09" y="1831379"/>
            <a:ext cx="3598884" cy="3052301"/>
          </a:xfrm>
          <a:prstGeom prst="rect">
            <a:avLst/>
          </a:prstGeom>
          <a:solidFill>
            <a:srgbClr val="FFFFFF"/>
          </a:solidFill>
          <a:ln w="3175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 Risk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6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Practitioner has considered and concluded that the adult has capacity to make decisions regarding their social care and health needs; and the risk of self-neglect is currently low. 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DA68BF7-BF9D-6382-34F7-C1EB4265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719" y="1810113"/>
            <a:ext cx="3686623" cy="3094831"/>
          </a:xfrm>
          <a:prstGeom prst="rect">
            <a:avLst/>
          </a:prstGeom>
          <a:solidFill>
            <a:srgbClr val="FFFFFF"/>
          </a:solidFill>
          <a:ln w="317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24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Moderate Risk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6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Practitioner has considered and concluded that the adult has capacity to make decisions regarding their social care and health needs and the risks posed by any self-neglect.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0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EB7A745-EC53-9147-D976-E79AFD961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255" y="1792062"/>
            <a:ext cx="3441258" cy="3094831"/>
          </a:xfrm>
          <a:prstGeom prst="rect">
            <a:avLst/>
          </a:prstGeom>
          <a:solidFill>
            <a:srgbClr val="FFFFFF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 Risk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Take immediate action to ensure the safety of the adult. 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Follow own organisation’s escalation process. 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Complete a safeguarding adult referral (alert)</a:t>
            </a:r>
            <a:r>
              <a:rPr lang="en-GB" sz="1600" kern="1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Adult Social Care for section 42 concerns. </a:t>
            </a:r>
            <a:endParaRPr lang="en-GB" sz="2400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AE70C6-E48F-11D9-78D0-39591BE9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3F7E3-2469-D2A4-1539-9F5D569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3" y="248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E017-2611-0D46-C216-E7C998C0C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5" y="11017"/>
            <a:ext cx="404774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4C2F2-147A-CFF2-B40D-98449D5C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16" y="0"/>
            <a:ext cx="250199" cy="6846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F9BCF-385B-1E75-A112-C3B5FF57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81" y="248162"/>
            <a:ext cx="5617480" cy="6361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A46F43-F8C4-62D2-E974-54D8CBE2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39" y="2133672"/>
            <a:ext cx="5740432" cy="4394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E13C96-BD60-EF51-1034-70E0DA33F2C3}"/>
              </a:ext>
            </a:extLst>
          </p:cNvPr>
          <p:cNvSpPr txBox="1"/>
          <p:nvPr/>
        </p:nvSpPr>
        <p:spPr>
          <a:xfrm>
            <a:off x="444793" y="1637221"/>
            <a:ext cx="315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Pages 8 and 9 of the guidance…</a:t>
            </a:r>
          </a:p>
        </p:txBody>
      </p:sp>
    </p:spTree>
    <p:extLst>
      <p:ext uri="{BB962C8B-B14F-4D97-AF65-F5344CB8AC3E}">
        <p14:creationId xmlns:p14="http://schemas.microsoft.com/office/powerpoint/2010/main" val="168242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915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Introductory briefing to the  Leicester, Leicestershire, and Rutland (LLR) guidance: Responding To Self-Neglect (including Hoarding)</vt:lpstr>
      <vt:lpstr>Introduction</vt:lpstr>
      <vt:lpstr>Aims and Objectives</vt:lpstr>
      <vt:lpstr>Why do people self-neglect and hoard?</vt:lpstr>
      <vt:lpstr>When is self-neglect or hoarding a safeguarding concern?</vt:lpstr>
      <vt:lpstr>Centring the voice of the adult</vt:lpstr>
      <vt:lpstr>Establishing risk and responses</vt:lpstr>
      <vt:lpstr>Levels of risk</vt:lpstr>
      <vt:lpstr>Levels of risk</vt:lpstr>
      <vt:lpstr>Levels of risk</vt:lpstr>
      <vt:lpstr>Levels of risk</vt:lpstr>
      <vt:lpstr>Documenting meetings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&amp; Development Training Strategy 2024-2026</dc:title>
  <dc:creator>Kelly-Anne Hodgson</dc:creator>
  <cp:lastModifiedBy>Kelly-Anne Hodgson</cp:lastModifiedBy>
  <cp:revision>19</cp:revision>
  <dcterms:created xsi:type="dcterms:W3CDTF">2024-08-08T10:15:32Z</dcterms:created>
  <dcterms:modified xsi:type="dcterms:W3CDTF">2024-10-09T13:46:20Z</dcterms:modified>
</cp:coreProperties>
</file>